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64" r:id="rId3"/>
    <p:sldId id="257" r:id="rId4"/>
    <p:sldId id="258" r:id="rId5"/>
    <p:sldId id="259" r:id="rId6"/>
    <p:sldId id="260" r:id="rId7"/>
    <p:sldId id="261" r:id="rId8"/>
    <p:sldId id="262" r:id="rId9"/>
    <p:sldId id="263" r:id="rId10"/>
  </p:sldIdLst>
  <p:sldSz cx="14630400" cy="10972800"/>
  <p:notesSz cx="10972800" cy="14630400"/>
  <p:embeddedFontLst>
    <p:embeddedFont>
      <p:font typeface="Epilogue" panose="020B0604020202020204" charset="0"/>
      <p:regular r:id="rId12"/>
    </p:embeddedFont>
    <p:embeddedFont>
      <p:font typeface="Fraunces Medium"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0" d="100"/>
          <a:sy n="50" d="100"/>
        </p:scale>
        <p:origin x="1450"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910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BF5F8-0F39-5D24-E962-F114D8244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90242F-4EDD-8782-48BA-7B0CB320D3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CD76A8-0E94-FE7A-2E25-64F3D95348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B55C23-953F-4E3C-ECC7-44AA34E89B71}"/>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798078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A8AFCC"/>
          </a:solidFill>
          <a:ln/>
        </p:spPr>
      </p:sp>
      <p:sp>
        <p:nvSpPr>
          <p:cNvPr id="3" name="Shape 1"/>
          <p:cNvSpPr/>
          <p:nvPr/>
        </p:nvSpPr>
        <p:spPr>
          <a:xfrm>
            <a:off x="0" y="0"/>
            <a:ext cx="14630400" cy="109728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A8AFCC"/>
          </a:solidFill>
          <a:ln/>
        </p:spPr>
      </p:sp>
      <p:sp>
        <p:nvSpPr>
          <p:cNvPr id="3" name="Shape 1"/>
          <p:cNvSpPr/>
          <p:nvPr/>
        </p:nvSpPr>
        <p:spPr>
          <a:xfrm>
            <a:off x="0" y="0"/>
            <a:ext cx="14630400" cy="109728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A8AFCC"/>
          </a:solidFill>
          <a:ln/>
        </p:spPr>
      </p:sp>
      <p:sp>
        <p:nvSpPr>
          <p:cNvPr id="3" name="Shape 1"/>
          <p:cNvSpPr/>
          <p:nvPr/>
        </p:nvSpPr>
        <p:spPr>
          <a:xfrm>
            <a:off x="0" y="0"/>
            <a:ext cx="14630400" cy="109728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A8AFCC"/>
          </a:solidFill>
          <a:ln/>
        </p:spPr>
      </p:sp>
      <p:sp>
        <p:nvSpPr>
          <p:cNvPr id="3" name="Shape 1"/>
          <p:cNvSpPr/>
          <p:nvPr/>
        </p:nvSpPr>
        <p:spPr>
          <a:xfrm>
            <a:off x="0" y="0"/>
            <a:ext cx="14630400" cy="109728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A8AFCC"/>
          </a:solidFill>
          <a:ln/>
        </p:spPr>
      </p:sp>
      <p:sp>
        <p:nvSpPr>
          <p:cNvPr id="3" name="Shape 1"/>
          <p:cNvSpPr/>
          <p:nvPr/>
        </p:nvSpPr>
        <p:spPr>
          <a:xfrm>
            <a:off x="0" y="0"/>
            <a:ext cx="14630400" cy="109728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A8AFCC"/>
          </a:solidFill>
          <a:ln/>
        </p:spPr>
      </p:sp>
      <p:sp>
        <p:nvSpPr>
          <p:cNvPr id="3" name="Shape 1"/>
          <p:cNvSpPr/>
          <p:nvPr/>
        </p:nvSpPr>
        <p:spPr>
          <a:xfrm>
            <a:off x="0" y="0"/>
            <a:ext cx="14630400" cy="109728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A8AFCC"/>
          </a:solidFill>
          <a:ln/>
        </p:spPr>
      </p:sp>
      <p:sp>
        <p:nvSpPr>
          <p:cNvPr id="3" name="Shape 1"/>
          <p:cNvSpPr/>
          <p:nvPr/>
        </p:nvSpPr>
        <p:spPr>
          <a:xfrm>
            <a:off x="0" y="0"/>
            <a:ext cx="14630400" cy="109728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A8AFCC"/>
          </a:solidFill>
          <a:ln/>
        </p:spPr>
      </p:sp>
      <p:sp>
        <p:nvSpPr>
          <p:cNvPr id="3" name="Shape 1"/>
          <p:cNvSpPr/>
          <p:nvPr/>
        </p:nvSpPr>
        <p:spPr>
          <a:xfrm>
            <a:off x="0" y="0"/>
            <a:ext cx="14630400" cy="109728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104927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793790" y="3368635"/>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Đồ án Quản Lý Nước Giải Khát</a:t>
            </a:r>
            <a:endParaRPr lang="en-US" sz="4450" dirty="0"/>
          </a:p>
        </p:txBody>
      </p:sp>
      <p:sp>
        <p:nvSpPr>
          <p:cNvPr id="4" name="Text 1"/>
          <p:cNvSpPr/>
          <p:nvPr/>
        </p:nvSpPr>
        <p:spPr>
          <a:xfrm>
            <a:off x="793790" y="5126355"/>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Hệ thống quản lý nước giải khát được thiết kế để đơn giản hóa quy trình quản lý và hỗ trợ nhân viên thực hiện công việc hiệu quả.</a:t>
            </a:r>
            <a:endParaRPr lang="en-US" sz="1750" dirty="0"/>
          </a:p>
        </p:txBody>
      </p:sp>
      <p:sp>
        <p:nvSpPr>
          <p:cNvPr id="5" name="Text 2"/>
          <p:cNvSpPr/>
          <p:nvPr/>
        </p:nvSpPr>
        <p:spPr>
          <a:xfrm>
            <a:off x="793790" y="6192322"/>
            <a:ext cx="7033974" cy="708660"/>
          </a:xfrm>
          <a:prstGeom prst="rect">
            <a:avLst/>
          </a:prstGeom>
          <a:noFill/>
          <a:ln/>
        </p:spPr>
        <p:txBody>
          <a:bodyPr wrap="squar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Thực hiện bởi: Nguyễn Hoàng Gia Huy - DTH225653
                                Võ Dư Bảo Huỳnh - DTDTH225656</a:t>
            </a:r>
            <a:endParaRPr lang="en-US" sz="2200" dirty="0"/>
          </a:p>
        </p:txBody>
      </p:sp>
      <p:sp>
        <p:nvSpPr>
          <p:cNvPr id="6" name="Text 3"/>
          <p:cNvSpPr/>
          <p:nvPr/>
        </p:nvSpPr>
        <p:spPr>
          <a:xfrm>
            <a:off x="793790" y="7241143"/>
            <a:ext cx="75564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BF17C-919F-FD2B-BF76-F0D5C191F3D8}"/>
            </a:ext>
          </a:extLst>
        </p:cNvPr>
        <p:cNvGrpSpPr/>
        <p:nvPr/>
      </p:nvGrpSpPr>
      <p:grpSpPr>
        <a:xfrm>
          <a:off x="0" y="0"/>
          <a:ext cx="0" cy="0"/>
          <a:chOff x="0" y="0"/>
          <a:chExt cx="0" cy="0"/>
        </a:xfrm>
      </p:grpSpPr>
      <p:sp>
        <p:nvSpPr>
          <p:cNvPr id="6" name="Text 4">
            <a:extLst>
              <a:ext uri="{FF2B5EF4-FFF2-40B4-BE49-F238E27FC236}">
                <a16:creationId xmlns:a16="http://schemas.microsoft.com/office/drawing/2014/main" id="{EAA767B6-A69F-7ABD-C38E-22324E649D75}"/>
              </a:ext>
            </a:extLst>
          </p:cNvPr>
          <p:cNvSpPr/>
          <p:nvPr/>
        </p:nvSpPr>
        <p:spPr>
          <a:xfrm>
            <a:off x="304800" y="91440"/>
            <a:ext cx="14097000" cy="10515600"/>
          </a:xfrm>
          <a:prstGeom prst="rect">
            <a:avLst/>
          </a:prstGeom>
          <a:noFill/>
          <a:ln/>
        </p:spPr>
        <p:txBody>
          <a:bodyPr wrap="square" lIns="0" tIns="0" rIns="0" bIns="0" rtlCol="0" anchor="t"/>
          <a:lstStyle/>
          <a:p>
            <a:pPr algn="ctr">
              <a:lnSpc>
                <a:spcPct val="107000"/>
              </a:lnSpc>
              <a:spcAft>
                <a:spcPts val="800"/>
              </a:spcAft>
            </a:pPr>
            <a:r>
              <a:rPr lang="vi-VN" sz="36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LỜI MỞ ĐẦU</a:t>
            </a:r>
            <a:endParaRPr lang="en-US" sz="3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vi-VN" sz="29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9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vi-VN" sz="29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 thời đại công nghệ phát triển mạnh mẽ, việc ứng dụng công nghệ thông tin vào các lĩnh vực kinh doanh đã trở thành một xu thế tất yếu. Đặc biệt, trong ngành dịch vụ như quản lý quán cà phê, việc sử dụng các phần mềm quản lý hiện đại không chỉ giúp tối ưu hóa quy trình vận hành mà còn nâng cao trải nghiệm khách hàng và hiệu quả kinh doanh.</a:t>
            </a:r>
            <a:endParaRPr lang="en-US" sz="29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vi-VN" sz="29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Đồ án "Phần mềm quản lý quán cà phê" được xây dựng với mục tiêu cung cấp một giải pháp toàn diện, đáp ứng các nhu cầu quản lý cơ bản như đặt món, thanh toán, quản lý kho, nhân viên và doanh thu. Phần mềm được thiết kế trên nền tảng C#, kết hợp giao diện thân thiện, chuyên nghiệp và dễ sử dụng, hứa hẹn mang đến sự tiện lợi và hiệu quả cao cho người dùng. </a:t>
            </a:r>
            <a:endParaRPr lang="en-US" sz="29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vi-VN" sz="29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Trong quá trình thực hiện đồ án, nhóm không chỉ áp dụng các kiến thức về lập trình và thiết kế hệ thống mà còn học hỏi, tiếp cận với thực tiễn vận hành một quán cà phê. Qua đó, nhóm hy vọng sản phẩm sẽ trở thành một ứng dụng hữu ích, đóng góp vào việc nâng cao chất lượng quản lý tại các quán cà phê. </a:t>
            </a:r>
            <a:endParaRPr lang="en-US" sz="29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vi-VN" sz="29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9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vi-VN" sz="29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Chúng tôi xin chân thành cảm ơn quý thầy cô đã tận tình giảng dạy và hướng dẫn trong suốt quá trình học tập. Hy vọng đồ án này sẽ nhận được sự đóng góp ý kiến từ quý thầy cô và các bạn để sản phẩm ngày càng hoàn thiện hơn. </a:t>
            </a:r>
            <a:endParaRPr lang="en-US" sz="29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vi-VN" sz="29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Trân trọng, Nhóm thực hiện.</a:t>
            </a:r>
            <a:endParaRPr lang="en-US" sz="29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50570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391156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I. Mô tả Đồ án</a:t>
            </a:r>
            <a:endParaRPr lang="en-US" sz="4450" dirty="0"/>
          </a:p>
        </p:txBody>
      </p:sp>
      <p:sp>
        <p:nvSpPr>
          <p:cNvPr id="3" name="Text 1"/>
          <p:cNvSpPr/>
          <p:nvPr/>
        </p:nvSpPr>
        <p:spPr>
          <a:xfrm>
            <a:off x="793790" y="51873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Chức năng chính</a:t>
            </a:r>
            <a:endParaRPr lang="en-US" sz="2200" dirty="0"/>
          </a:p>
        </p:txBody>
      </p:sp>
      <p:sp>
        <p:nvSpPr>
          <p:cNvPr id="4" name="Text 2"/>
          <p:cNvSpPr/>
          <p:nvPr/>
        </p:nvSpPr>
        <p:spPr>
          <a:xfrm>
            <a:off x="793790" y="57684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Hệ thống quản lý nước giải khát hỗ trợ các chức năng chính như quản lý bán hàng, sản phẩm, danh mục, thiết lập bàn, quản lý nhân viên và phân quyền sử dụng.</a:t>
            </a:r>
            <a:endParaRPr lang="en-US" sz="1750" dirty="0"/>
          </a:p>
        </p:txBody>
      </p:sp>
      <p:sp>
        <p:nvSpPr>
          <p:cNvPr id="5" name="Text 3"/>
          <p:cNvSpPr/>
          <p:nvPr/>
        </p:nvSpPr>
        <p:spPr>
          <a:xfrm>
            <a:off x="7599521" y="51873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Fraunces Medium" pitchFamily="34" charset="0"/>
                <a:ea typeface="Fraunces Medium" pitchFamily="34" charset="-122"/>
                <a:cs typeface="Fraunces Medium" pitchFamily="34" charset="-120"/>
              </a:rPr>
              <a:t>Mục tiêu</a:t>
            </a:r>
            <a:endParaRPr lang="en-US" sz="2200" dirty="0"/>
          </a:p>
        </p:txBody>
      </p:sp>
      <p:sp>
        <p:nvSpPr>
          <p:cNvPr id="6" name="Text 4"/>
          <p:cNvSpPr/>
          <p:nvPr/>
        </p:nvSpPr>
        <p:spPr>
          <a:xfrm>
            <a:off x="7599521" y="5768459"/>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Hệ thống này nhằm đơn giản hóa quy trình quản lý và hỗ trợ nhân viên thực hiện công việc hiệu quả.</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793790" y="121253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II. Chức năng chính của hệ thống</a:t>
            </a:r>
            <a:endParaRPr lang="en-US" sz="4450" dirty="0"/>
          </a:p>
        </p:txBody>
      </p:sp>
      <p:sp>
        <p:nvSpPr>
          <p:cNvPr id="4" name="Shape 1"/>
          <p:cNvSpPr/>
          <p:nvPr/>
        </p:nvSpPr>
        <p:spPr>
          <a:xfrm>
            <a:off x="793790" y="3225403"/>
            <a:ext cx="510302" cy="510302"/>
          </a:xfrm>
          <a:prstGeom prst="roundRect">
            <a:avLst>
              <a:gd name="adj" fmla="val 18669"/>
            </a:avLst>
          </a:prstGeom>
          <a:solidFill>
            <a:srgbClr val="283157"/>
          </a:solidFill>
          <a:ln w="7620">
            <a:solidFill>
              <a:srgbClr val="414A70"/>
            </a:solidFill>
            <a:prstDash val="solid"/>
          </a:ln>
        </p:spPr>
      </p:sp>
      <p:sp>
        <p:nvSpPr>
          <p:cNvPr id="5" name="Text 2"/>
          <p:cNvSpPr/>
          <p:nvPr/>
        </p:nvSpPr>
        <p:spPr>
          <a:xfrm>
            <a:off x="970955" y="3310414"/>
            <a:ext cx="155972"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1</a:t>
            </a:r>
            <a:endParaRPr lang="en-US" sz="2650" dirty="0"/>
          </a:p>
        </p:txBody>
      </p:sp>
      <p:sp>
        <p:nvSpPr>
          <p:cNvPr id="6" name="Text 3"/>
          <p:cNvSpPr/>
          <p:nvPr/>
        </p:nvSpPr>
        <p:spPr>
          <a:xfrm>
            <a:off x="1530906" y="3225403"/>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Đăng ký và Đăng nhập</a:t>
            </a:r>
            <a:endParaRPr lang="en-US" sz="2200" dirty="0"/>
          </a:p>
        </p:txBody>
      </p:sp>
      <p:sp>
        <p:nvSpPr>
          <p:cNvPr id="7" name="Text 4"/>
          <p:cNvSpPr/>
          <p:nvPr/>
        </p:nvSpPr>
        <p:spPr>
          <a:xfrm>
            <a:off x="1530906" y="4070152"/>
            <a:ext cx="2927747" cy="2540318"/>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Tạo tài khoản cho nhân viên với thông tin cơ bản (tên đăng nhập, mật khẩu, phân quyền). Người dùng đăng nhập để sử dụng các chức năng dựa trên quyền hạn.</a:t>
            </a:r>
            <a:endParaRPr lang="en-US" sz="1750" dirty="0"/>
          </a:p>
        </p:txBody>
      </p:sp>
      <p:sp>
        <p:nvSpPr>
          <p:cNvPr id="8" name="Shape 5"/>
          <p:cNvSpPr/>
          <p:nvPr/>
        </p:nvSpPr>
        <p:spPr>
          <a:xfrm>
            <a:off x="4685467" y="3225403"/>
            <a:ext cx="510302" cy="510302"/>
          </a:xfrm>
          <a:prstGeom prst="roundRect">
            <a:avLst>
              <a:gd name="adj" fmla="val 18669"/>
            </a:avLst>
          </a:prstGeom>
          <a:solidFill>
            <a:srgbClr val="283157"/>
          </a:solidFill>
          <a:ln w="7620">
            <a:solidFill>
              <a:srgbClr val="414A70"/>
            </a:solidFill>
            <a:prstDash val="solid"/>
          </a:ln>
        </p:spPr>
      </p:sp>
      <p:sp>
        <p:nvSpPr>
          <p:cNvPr id="9" name="Text 6"/>
          <p:cNvSpPr/>
          <p:nvPr/>
        </p:nvSpPr>
        <p:spPr>
          <a:xfrm>
            <a:off x="4837509" y="3310414"/>
            <a:ext cx="206216"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2</a:t>
            </a:r>
            <a:endParaRPr lang="en-US" sz="2650" dirty="0"/>
          </a:p>
        </p:txBody>
      </p:sp>
      <p:sp>
        <p:nvSpPr>
          <p:cNvPr id="10" name="Text 7"/>
          <p:cNvSpPr/>
          <p:nvPr/>
        </p:nvSpPr>
        <p:spPr>
          <a:xfrm>
            <a:off x="5422583" y="322540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Đăng xuất và Thoát</a:t>
            </a:r>
            <a:endParaRPr lang="en-US" sz="2200" dirty="0"/>
          </a:p>
        </p:txBody>
      </p:sp>
      <p:sp>
        <p:nvSpPr>
          <p:cNvPr id="11" name="Text 8"/>
          <p:cNvSpPr/>
          <p:nvPr/>
        </p:nvSpPr>
        <p:spPr>
          <a:xfrm>
            <a:off x="5422583" y="3715822"/>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Kết thúc phiên làm việc, trở về màn hình đăng nhập. Đóng hoàn toàn ứng dụng.</a:t>
            </a:r>
            <a:endParaRPr lang="en-US" sz="1750" dirty="0"/>
          </a:p>
        </p:txBody>
      </p:sp>
      <p:sp>
        <p:nvSpPr>
          <p:cNvPr id="12" name="Shape 9"/>
          <p:cNvSpPr/>
          <p:nvPr/>
        </p:nvSpPr>
        <p:spPr>
          <a:xfrm>
            <a:off x="793790" y="7092434"/>
            <a:ext cx="510302" cy="510302"/>
          </a:xfrm>
          <a:prstGeom prst="roundRect">
            <a:avLst>
              <a:gd name="adj" fmla="val 18669"/>
            </a:avLst>
          </a:prstGeom>
          <a:solidFill>
            <a:srgbClr val="283157"/>
          </a:solidFill>
          <a:ln w="7620">
            <a:solidFill>
              <a:srgbClr val="414A70"/>
            </a:solidFill>
            <a:prstDash val="solid"/>
          </a:ln>
        </p:spPr>
      </p:sp>
      <p:sp>
        <p:nvSpPr>
          <p:cNvPr id="13" name="Text 10"/>
          <p:cNvSpPr/>
          <p:nvPr/>
        </p:nvSpPr>
        <p:spPr>
          <a:xfrm>
            <a:off x="955000" y="7177445"/>
            <a:ext cx="187881"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3</a:t>
            </a:r>
            <a:endParaRPr lang="en-US" sz="2650" dirty="0"/>
          </a:p>
        </p:txBody>
      </p:sp>
      <p:sp>
        <p:nvSpPr>
          <p:cNvPr id="14" name="Text 11"/>
          <p:cNvSpPr/>
          <p:nvPr/>
        </p:nvSpPr>
        <p:spPr>
          <a:xfrm>
            <a:off x="1530906" y="709243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Hỗ trợ</a:t>
            </a:r>
            <a:endParaRPr lang="en-US" sz="2200" dirty="0"/>
          </a:p>
        </p:txBody>
      </p:sp>
      <p:sp>
        <p:nvSpPr>
          <p:cNvPr id="15" name="Text 12"/>
          <p:cNvSpPr/>
          <p:nvPr/>
        </p:nvSpPr>
        <p:spPr>
          <a:xfrm>
            <a:off x="1530906" y="7582852"/>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Mục thông tin hỗ trợ cho người dùng, bao gồm hướng dẫn sử dụng hệ thống và liên hệ hỗ trợ.</a:t>
            </a:r>
            <a:endParaRPr lang="en-US" sz="1750" dirty="0"/>
          </a:p>
        </p:txBody>
      </p:sp>
      <p:sp>
        <p:nvSpPr>
          <p:cNvPr id="16" name="Shape 13"/>
          <p:cNvSpPr/>
          <p:nvPr/>
        </p:nvSpPr>
        <p:spPr>
          <a:xfrm>
            <a:off x="4685467" y="7092434"/>
            <a:ext cx="510302" cy="510302"/>
          </a:xfrm>
          <a:prstGeom prst="roundRect">
            <a:avLst>
              <a:gd name="adj" fmla="val 18669"/>
            </a:avLst>
          </a:prstGeom>
          <a:solidFill>
            <a:srgbClr val="283157"/>
          </a:solidFill>
          <a:ln w="7620">
            <a:solidFill>
              <a:srgbClr val="414A70"/>
            </a:solidFill>
            <a:prstDash val="solid"/>
          </a:ln>
        </p:spPr>
      </p:sp>
      <p:sp>
        <p:nvSpPr>
          <p:cNvPr id="17" name="Text 14"/>
          <p:cNvSpPr/>
          <p:nvPr/>
        </p:nvSpPr>
        <p:spPr>
          <a:xfrm>
            <a:off x="4836557" y="7177445"/>
            <a:ext cx="208121"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4</a:t>
            </a:r>
            <a:endParaRPr lang="en-US" sz="2650" dirty="0"/>
          </a:p>
        </p:txBody>
      </p:sp>
      <p:sp>
        <p:nvSpPr>
          <p:cNvPr id="18" name="Text 15"/>
          <p:cNvSpPr/>
          <p:nvPr/>
        </p:nvSpPr>
        <p:spPr>
          <a:xfrm>
            <a:off x="5422583" y="709243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Bán hàng</a:t>
            </a:r>
            <a:endParaRPr lang="en-US" sz="2200" dirty="0"/>
          </a:p>
        </p:txBody>
      </p:sp>
      <p:sp>
        <p:nvSpPr>
          <p:cNvPr id="19" name="Text 16"/>
          <p:cNvSpPr/>
          <p:nvPr/>
        </p:nvSpPr>
        <p:spPr>
          <a:xfrm>
            <a:off x="5422583" y="7582852"/>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Tạo hóa đơn bán hàng, chọn bàn, chọn sản phẩm từ danh mục, tính tổng tiền và in hóa đơn. Cập nhật trạng thái bàn sau khi hoàn thành giao dịch.</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445657"/>
            <a:ext cx="9955054"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III. Quy trình hoạt động của hệ thống</a:t>
            </a:r>
            <a:endParaRPr lang="en-US" sz="4450" dirty="0"/>
          </a:p>
        </p:txBody>
      </p:sp>
      <p:sp>
        <p:nvSpPr>
          <p:cNvPr id="3" name="Shape 1"/>
          <p:cNvSpPr/>
          <p:nvPr/>
        </p:nvSpPr>
        <p:spPr>
          <a:xfrm>
            <a:off x="7299960" y="2608064"/>
            <a:ext cx="30480" cy="6919079"/>
          </a:xfrm>
          <a:prstGeom prst="roundRect">
            <a:avLst>
              <a:gd name="adj" fmla="val 312558"/>
            </a:avLst>
          </a:prstGeom>
          <a:solidFill>
            <a:srgbClr val="414A70"/>
          </a:solidFill>
          <a:ln/>
        </p:spPr>
      </p:sp>
      <p:sp>
        <p:nvSpPr>
          <p:cNvPr id="4" name="Shape 2"/>
          <p:cNvSpPr/>
          <p:nvPr/>
        </p:nvSpPr>
        <p:spPr>
          <a:xfrm>
            <a:off x="6296739" y="3103126"/>
            <a:ext cx="793790" cy="30480"/>
          </a:xfrm>
          <a:prstGeom prst="roundRect">
            <a:avLst>
              <a:gd name="adj" fmla="val 312558"/>
            </a:avLst>
          </a:prstGeom>
          <a:solidFill>
            <a:srgbClr val="414A70"/>
          </a:solidFill>
          <a:ln/>
        </p:spPr>
      </p:sp>
      <p:sp>
        <p:nvSpPr>
          <p:cNvPr id="5" name="Shape 3"/>
          <p:cNvSpPr/>
          <p:nvPr/>
        </p:nvSpPr>
        <p:spPr>
          <a:xfrm>
            <a:off x="7060049" y="2863215"/>
            <a:ext cx="510302" cy="510302"/>
          </a:xfrm>
          <a:prstGeom prst="roundRect">
            <a:avLst>
              <a:gd name="adj" fmla="val 18669"/>
            </a:avLst>
          </a:prstGeom>
          <a:solidFill>
            <a:srgbClr val="283157"/>
          </a:solidFill>
          <a:ln w="7620">
            <a:solidFill>
              <a:srgbClr val="414A70"/>
            </a:solidFill>
            <a:prstDash val="solid"/>
          </a:ln>
        </p:spPr>
      </p:sp>
      <p:sp>
        <p:nvSpPr>
          <p:cNvPr id="6" name="Text 4"/>
          <p:cNvSpPr/>
          <p:nvPr/>
        </p:nvSpPr>
        <p:spPr>
          <a:xfrm>
            <a:off x="7237214" y="2948226"/>
            <a:ext cx="155972"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1</a:t>
            </a:r>
            <a:endParaRPr lang="en-US" sz="2650" dirty="0"/>
          </a:p>
        </p:txBody>
      </p:sp>
      <p:sp>
        <p:nvSpPr>
          <p:cNvPr id="7" name="Text 5"/>
          <p:cNvSpPr/>
          <p:nvPr/>
        </p:nvSpPr>
        <p:spPr>
          <a:xfrm>
            <a:off x="2884051" y="2834878"/>
            <a:ext cx="3183612" cy="354330"/>
          </a:xfrm>
          <a:prstGeom prst="rect">
            <a:avLst/>
          </a:prstGeom>
          <a:noFill/>
          <a:ln/>
        </p:spPr>
        <p:txBody>
          <a:bodyPr wrap="none" lIns="0" tIns="0" rIns="0" bIns="0" rtlCol="0" anchor="t"/>
          <a:lstStyle/>
          <a:p>
            <a:pPr marL="0" indent="0" algn="r">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Phân quyền người dùng</a:t>
            </a:r>
            <a:endParaRPr lang="en-US" sz="2200" dirty="0"/>
          </a:p>
        </p:txBody>
      </p:sp>
      <p:sp>
        <p:nvSpPr>
          <p:cNvPr id="8" name="Text 6"/>
          <p:cNvSpPr/>
          <p:nvPr/>
        </p:nvSpPr>
        <p:spPr>
          <a:xfrm>
            <a:off x="793790" y="3325297"/>
            <a:ext cx="5273873" cy="1088708"/>
          </a:xfrm>
          <a:prstGeom prst="rect">
            <a:avLst/>
          </a:prstGeom>
          <a:noFill/>
          <a:ln/>
        </p:spPr>
        <p:txBody>
          <a:bodyPr wrap="square" lIns="0" tIns="0" rIns="0" bIns="0" rtlCol="0" anchor="t"/>
          <a:lstStyle/>
          <a:p>
            <a:pPr marL="0" indent="0" algn="r">
              <a:lnSpc>
                <a:spcPts val="2850"/>
              </a:lnSpc>
              <a:buNone/>
            </a:pPr>
            <a:r>
              <a:rPr lang="en-US" sz="1750" dirty="0">
                <a:solidFill>
                  <a:srgbClr val="EBECEF"/>
                </a:solidFill>
                <a:latin typeface="Epilogue" pitchFamily="34" charset="0"/>
                <a:ea typeface="Epilogue" pitchFamily="34" charset="-122"/>
                <a:cs typeface="Epilogue" pitchFamily="34" charset="-120"/>
              </a:rPr>
              <a:t>Khi đăng nhập, hệ thống kiểm tra vai trò (Quản lý hoặc Nhân viên). Phân quyền để hiển thị các chức năng phù hợp.</a:t>
            </a:r>
            <a:endParaRPr lang="en-US" sz="1750" dirty="0"/>
          </a:p>
        </p:txBody>
      </p:sp>
      <p:sp>
        <p:nvSpPr>
          <p:cNvPr id="9" name="Shape 7"/>
          <p:cNvSpPr/>
          <p:nvPr/>
        </p:nvSpPr>
        <p:spPr>
          <a:xfrm>
            <a:off x="7539871" y="4237196"/>
            <a:ext cx="793790" cy="30480"/>
          </a:xfrm>
          <a:prstGeom prst="roundRect">
            <a:avLst>
              <a:gd name="adj" fmla="val 312558"/>
            </a:avLst>
          </a:prstGeom>
          <a:solidFill>
            <a:srgbClr val="414A70"/>
          </a:solidFill>
          <a:ln/>
        </p:spPr>
      </p:sp>
      <p:sp>
        <p:nvSpPr>
          <p:cNvPr id="10" name="Shape 8"/>
          <p:cNvSpPr/>
          <p:nvPr/>
        </p:nvSpPr>
        <p:spPr>
          <a:xfrm>
            <a:off x="7060049" y="3997285"/>
            <a:ext cx="510302" cy="510302"/>
          </a:xfrm>
          <a:prstGeom prst="roundRect">
            <a:avLst>
              <a:gd name="adj" fmla="val 18669"/>
            </a:avLst>
          </a:prstGeom>
          <a:solidFill>
            <a:srgbClr val="283157"/>
          </a:solidFill>
          <a:ln w="7620">
            <a:solidFill>
              <a:srgbClr val="414A70"/>
            </a:solidFill>
            <a:prstDash val="solid"/>
          </a:ln>
        </p:spPr>
      </p:sp>
      <p:sp>
        <p:nvSpPr>
          <p:cNvPr id="11" name="Text 9"/>
          <p:cNvSpPr/>
          <p:nvPr/>
        </p:nvSpPr>
        <p:spPr>
          <a:xfrm>
            <a:off x="7212092" y="4082296"/>
            <a:ext cx="206216"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2</a:t>
            </a:r>
            <a:endParaRPr lang="en-US" sz="2650" dirty="0"/>
          </a:p>
        </p:txBody>
      </p:sp>
      <p:sp>
        <p:nvSpPr>
          <p:cNvPr id="12" name="Text 10"/>
          <p:cNvSpPr/>
          <p:nvPr/>
        </p:nvSpPr>
        <p:spPr>
          <a:xfrm>
            <a:off x="8562737" y="39689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Bán hàng</a:t>
            </a:r>
            <a:endParaRPr lang="en-US" sz="2200" dirty="0"/>
          </a:p>
        </p:txBody>
      </p:sp>
      <p:sp>
        <p:nvSpPr>
          <p:cNvPr id="13" name="Text 11"/>
          <p:cNvSpPr/>
          <p:nvPr/>
        </p:nvSpPr>
        <p:spPr>
          <a:xfrm>
            <a:off x="8562737" y="4459367"/>
            <a:ext cx="5273873" cy="1451610"/>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Nhân viên chọn bàn từ danh sách bàn khả dụng. Thêm sản phẩm vào hóa đơn. Tổng tiền được tự động tính toán, sau đó in hóa đơn và cập nhật trạng thái bàn.</a:t>
            </a:r>
            <a:endParaRPr lang="en-US" sz="1750" dirty="0"/>
          </a:p>
        </p:txBody>
      </p:sp>
      <p:sp>
        <p:nvSpPr>
          <p:cNvPr id="14" name="Shape 12"/>
          <p:cNvSpPr/>
          <p:nvPr/>
        </p:nvSpPr>
        <p:spPr>
          <a:xfrm>
            <a:off x="6296739" y="5548432"/>
            <a:ext cx="793790" cy="30480"/>
          </a:xfrm>
          <a:prstGeom prst="roundRect">
            <a:avLst>
              <a:gd name="adj" fmla="val 312558"/>
            </a:avLst>
          </a:prstGeom>
          <a:solidFill>
            <a:srgbClr val="414A70"/>
          </a:solidFill>
          <a:ln/>
        </p:spPr>
      </p:sp>
      <p:sp>
        <p:nvSpPr>
          <p:cNvPr id="15" name="Shape 13"/>
          <p:cNvSpPr/>
          <p:nvPr/>
        </p:nvSpPr>
        <p:spPr>
          <a:xfrm>
            <a:off x="7060049" y="5308521"/>
            <a:ext cx="510302" cy="510302"/>
          </a:xfrm>
          <a:prstGeom prst="roundRect">
            <a:avLst>
              <a:gd name="adj" fmla="val 18669"/>
            </a:avLst>
          </a:prstGeom>
          <a:solidFill>
            <a:srgbClr val="283157"/>
          </a:solidFill>
          <a:ln w="7620">
            <a:solidFill>
              <a:srgbClr val="414A70"/>
            </a:solidFill>
            <a:prstDash val="solid"/>
          </a:ln>
        </p:spPr>
      </p:sp>
      <p:sp>
        <p:nvSpPr>
          <p:cNvPr id="16" name="Text 14"/>
          <p:cNvSpPr/>
          <p:nvPr/>
        </p:nvSpPr>
        <p:spPr>
          <a:xfrm>
            <a:off x="7221260" y="5393531"/>
            <a:ext cx="187881"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3</a:t>
            </a:r>
            <a:endParaRPr lang="en-US" sz="2650" dirty="0"/>
          </a:p>
        </p:txBody>
      </p:sp>
      <p:sp>
        <p:nvSpPr>
          <p:cNvPr id="17" name="Text 15"/>
          <p:cNvSpPr/>
          <p:nvPr/>
        </p:nvSpPr>
        <p:spPr>
          <a:xfrm>
            <a:off x="3232428" y="5280184"/>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Quản lý sản phẩm</a:t>
            </a:r>
            <a:endParaRPr lang="en-US" sz="2200" dirty="0"/>
          </a:p>
        </p:txBody>
      </p:sp>
      <p:sp>
        <p:nvSpPr>
          <p:cNvPr id="18" name="Text 16"/>
          <p:cNvSpPr/>
          <p:nvPr/>
        </p:nvSpPr>
        <p:spPr>
          <a:xfrm>
            <a:off x="793790" y="5770602"/>
            <a:ext cx="5273873" cy="1088708"/>
          </a:xfrm>
          <a:prstGeom prst="rect">
            <a:avLst/>
          </a:prstGeom>
          <a:noFill/>
          <a:ln/>
        </p:spPr>
        <p:txBody>
          <a:bodyPr wrap="square" lIns="0" tIns="0" rIns="0" bIns="0" rtlCol="0" anchor="t"/>
          <a:lstStyle/>
          <a:p>
            <a:pPr marL="0" indent="0" algn="r">
              <a:lnSpc>
                <a:spcPts val="2850"/>
              </a:lnSpc>
              <a:buNone/>
            </a:pPr>
            <a:r>
              <a:rPr lang="en-US" sz="1750" dirty="0">
                <a:solidFill>
                  <a:srgbClr val="EBECEF"/>
                </a:solidFill>
                <a:latin typeface="Epilogue" pitchFamily="34" charset="0"/>
                <a:ea typeface="Epilogue" pitchFamily="34" charset="-122"/>
                <a:cs typeface="Epilogue" pitchFamily="34" charset="-120"/>
              </a:rPr>
              <a:t>Quản lý có quyền thêm mới sản phẩm, chỉnh sửa giá hoặc xóa sản phẩm không còn kinh doanh.</a:t>
            </a:r>
            <a:endParaRPr lang="en-US" sz="1750" dirty="0"/>
          </a:p>
        </p:txBody>
      </p:sp>
      <p:sp>
        <p:nvSpPr>
          <p:cNvPr id="19" name="Shape 17"/>
          <p:cNvSpPr/>
          <p:nvPr/>
        </p:nvSpPr>
        <p:spPr>
          <a:xfrm>
            <a:off x="7539871" y="6859667"/>
            <a:ext cx="793790" cy="30480"/>
          </a:xfrm>
          <a:prstGeom prst="roundRect">
            <a:avLst>
              <a:gd name="adj" fmla="val 312558"/>
            </a:avLst>
          </a:prstGeom>
          <a:solidFill>
            <a:srgbClr val="414A70"/>
          </a:solidFill>
          <a:ln/>
        </p:spPr>
      </p:sp>
      <p:sp>
        <p:nvSpPr>
          <p:cNvPr id="20" name="Shape 18"/>
          <p:cNvSpPr/>
          <p:nvPr/>
        </p:nvSpPr>
        <p:spPr>
          <a:xfrm>
            <a:off x="7060049" y="6619756"/>
            <a:ext cx="510302" cy="510302"/>
          </a:xfrm>
          <a:prstGeom prst="roundRect">
            <a:avLst>
              <a:gd name="adj" fmla="val 18669"/>
            </a:avLst>
          </a:prstGeom>
          <a:solidFill>
            <a:srgbClr val="283157"/>
          </a:solidFill>
          <a:ln w="7620">
            <a:solidFill>
              <a:srgbClr val="414A70"/>
            </a:solidFill>
            <a:prstDash val="solid"/>
          </a:ln>
        </p:spPr>
      </p:sp>
      <p:sp>
        <p:nvSpPr>
          <p:cNvPr id="21" name="Text 19"/>
          <p:cNvSpPr/>
          <p:nvPr/>
        </p:nvSpPr>
        <p:spPr>
          <a:xfrm>
            <a:off x="7211139" y="6704767"/>
            <a:ext cx="208121"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4</a:t>
            </a:r>
            <a:endParaRPr lang="en-US" sz="2650" dirty="0"/>
          </a:p>
        </p:txBody>
      </p:sp>
      <p:sp>
        <p:nvSpPr>
          <p:cNvPr id="22" name="Text 20"/>
          <p:cNvSpPr/>
          <p:nvPr/>
        </p:nvSpPr>
        <p:spPr>
          <a:xfrm>
            <a:off x="8562737" y="659141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Quản lý bàn</a:t>
            </a:r>
            <a:endParaRPr lang="en-US" sz="2200" dirty="0"/>
          </a:p>
        </p:txBody>
      </p:sp>
      <p:sp>
        <p:nvSpPr>
          <p:cNvPr id="23" name="Text 21"/>
          <p:cNvSpPr/>
          <p:nvPr/>
        </p:nvSpPr>
        <p:spPr>
          <a:xfrm>
            <a:off x="8562737" y="7081838"/>
            <a:ext cx="5273873" cy="1088708"/>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Quản lý thiết lập số lượng bàn theo tình trạng thực tế. Có thể cập nhật trạng thái bàn khi khách sử dụng hoặc rời đi.</a:t>
            </a:r>
            <a:endParaRPr lang="en-US" sz="1750" dirty="0"/>
          </a:p>
        </p:txBody>
      </p:sp>
      <p:sp>
        <p:nvSpPr>
          <p:cNvPr id="24" name="Shape 22"/>
          <p:cNvSpPr/>
          <p:nvPr/>
        </p:nvSpPr>
        <p:spPr>
          <a:xfrm>
            <a:off x="6296739" y="7989451"/>
            <a:ext cx="793790" cy="30480"/>
          </a:xfrm>
          <a:prstGeom prst="roundRect">
            <a:avLst>
              <a:gd name="adj" fmla="val 312558"/>
            </a:avLst>
          </a:prstGeom>
          <a:solidFill>
            <a:srgbClr val="414A70"/>
          </a:solidFill>
          <a:ln/>
        </p:spPr>
      </p:sp>
      <p:sp>
        <p:nvSpPr>
          <p:cNvPr id="25" name="Shape 23"/>
          <p:cNvSpPr/>
          <p:nvPr/>
        </p:nvSpPr>
        <p:spPr>
          <a:xfrm>
            <a:off x="7060049" y="7749540"/>
            <a:ext cx="510302" cy="510302"/>
          </a:xfrm>
          <a:prstGeom prst="roundRect">
            <a:avLst>
              <a:gd name="adj" fmla="val 18669"/>
            </a:avLst>
          </a:prstGeom>
          <a:solidFill>
            <a:srgbClr val="283157"/>
          </a:solidFill>
          <a:ln w="7620">
            <a:solidFill>
              <a:srgbClr val="414A70"/>
            </a:solidFill>
            <a:prstDash val="solid"/>
          </a:ln>
        </p:spPr>
      </p:sp>
      <p:sp>
        <p:nvSpPr>
          <p:cNvPr id="26" name="Text 24"/>
          <p:cNvSpPr/>
          <p:nvPr/>
        </p:nvSpPr>
        <p:spPr>
          <a:xfrm>
            <a:off x="7217212" y="7834551"/>
            <a:ext cx="195977" cy="340281"/>
          </a:xfrm>
          <a:prstGeom prst="rect">
            <a:avLst/>
          </a:prstGeom>
          <a:noFill/>
          <a:ln/>
        </p:spPr>
        <p:txBody>
          <a:bodyPr wrap="none" lIns="0" tIns="0" rIns="0" bIns="0" rtlCol="0" anchor="t"/>
          <a:lstStyle/>
          <a:p>
            <a:pPr marL="0" indent="0" algn="ctr">
              <a:lnSpc>
                <a:spcPts val="2650"/>
              </a:lnSpc>
              <a:buNone/>
            </a:pPr>
            <a:r>
              <a:rPr lang="en-US" sz="2650" dirty="0">
                <a:solidFill>
                  <a:srgbClr val="EBECEF"/>
                </a:solidFill>
                <a:latin typeface="Fraunces Medium" pitchFamily="34" charset="0"/>
                <a:ea typeface="Fraunces Medium" pitchFamily="34" charset="-122"/>
                <a:cs typeface="Fraunces Medium" pitchFamily="34" charset="-120"/>
              </a:rPr>
              <a:t>5</a:t>
            </a:r>
            <a:endParaRPr lang="en-US" sz="2650" dirty="0"/>
          </a:p>
        </p:txBody>
      </p:sp>
      <p:sp>
        <p:nvSpPr>
          <p:cNvPr id="27" name="Text 25"/>
          <p:cNvSpPr/>
          <p:nvPr/>
        </p:nvSpPr>
        <p:spPr>
          <a:xfrm>
            <a:off x="3232428" y="7721203"/>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Quản lý nhân viên</a:t>
            </a:r>
            <a:endParaRPr lang="en-US" sz="2200" dirty="0"/>
          </a:p>
        </p:txBody>
      </p:sp>
      <p:sp>
        <p:nvSpPr>
          <p:cNvPr id="28" name="Text 26"/>
          <p:cNvSpPr/>
          <p:nvPr/>
        </p:nvSpPr>
        <p:spPr>
          <a:xfrm>
            <a:off x="793790" y="8211622"/>
            <a:ext cx="5273873" cy="1088708"/>
          </a:xfrm>
          <a:prstGeom prst="rect">
            <a:avLst/>
          </a:prstGeom>
          <a:noFill/>
          <a:ln/>
        </p:spPr>
        <p:txBody>
          <a:bodyPr wrap="square" lIns="0" tIns="0" rIns="0" bIns="0" rtlCol="0" anchor="t"/>
          <a:lstStyle/>
          <a:p>
            <a:pPr marL="0" indent="0" algn="r">
              <a:lnSpc>
                <a:spcPts val="2850"/>
              </a:lnSpc>
              <a:buNone/>
            </a:pPr>
            <a:r>
              <a:rPr lang="en-US" sz="1750" dirty="0">
                <a:solidFill>
                  <a:srgbClr val="EBECEF"/>
                </a:solidFill>
                <a:latin typeface="Epilogue" pitchFamily="34" charset="0"/>
                <a:ea typeface="Epilogue" pitchFamily="34" charset="-122"/>
                <a:cs typeface="Epilogue" pitchFamily="34" charset="-120"/>
              </a:rPr>
              <a:t>Chỉ có quản lý mới được phép thêm hoặc chỉnh sửa thông tin nhân viên. Hệ thống bảo mật bằng cách mã hóa mật khẩu.</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8058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IV. Cấu Trúc Dữ Liệu</a:t>
            </a:r>
            <a:endParaRPr lang="en-US" sz="4450" dirty="0"/>
          </a:p>
        </p:txBody>
      </p:sp>
      <p:sp>
        <p:nvSpPr>
          <p:cNvPr id="3" name="Shape 1"/>
          <p:cNvSpPr/>
          <p:nvPr/>
        </p:nvSpPr>
        <p:spPr>
          <a:xfrm>
            <a:off x="793790" y="2042993"/>
            <a:ext cx="6408063" cy="2410897"/>
          </a:xfrm>
          <a:prstGeom prst="roundRect">
            <a:avLst>
              <a:gd name="adj" fmla="val 3952"/>
            </a:avLst>
          </a:prstGeom>
          <a:solidFill>
            <a:srgbClr val="283157"/>
          </a:solidFill>
          <a:ln w="7620">
            <a:solidFill>
              <a:srgbClr val="414A70"/>
            </a:solidFill>
            <a:prstDash val="solid"/>
          </a:ln>
        </p:spPr>
      </p:sp>
      <p:sp>
        <p:nvSpPr>
          <p:cNvPr id="4" name="Text 2"/>
          <p:cNvSpPr/>
          <p:nvPr/>
        </p:nvSpPr>
        <p:spPr>
          <a:xfrm>
            <a:off x="1028224" y="227742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DanhMuc</a:t>
            </a:r>
            <a:endParaRPr lang="en-US" sz="2200" dirty="0"/>
          </a:p>
        </p:txBody>
      </p:sp>
      <p:sp>
        <p:nvSpPr>
          <p:cNvPr id="5" name="Text 3"/>
          <p:cNvSpPr/>
          <p:nvPr/>
        </p:nvSpPr>
        <p:spPr>
          <a:xfrm>
            <a:off x="1028224" y="2767846"/>
            <a:ext cx="5939195" cy="1088708"/>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Quản lý danh mục sản phẩm, như trà sữa, cà phê, soda, nước ngọt,... Thuộc tính: MaDanhMuc (INT), TenDanhMuc (NVARCHAR).</a:t>
            </a:r>
            <a:endParaRPr lang="en-US" sz="1750" dirty="0"/>
          </a:p>
        </p:txBody>
      </p:sp>
      <p:sp>
        <p:nvSpPr>
          <p:cNvPr id="6" name="Shape 4"/>
          <p:cNvSpPr/>
          <p:nvPr/>
        </p:nvSpPr>
        <p:spPr>
          <a:xfrm>
            <a:off x="7428667" y="2042993"/>
            <a:ext cx="6408063" cy="2410897"/>
          </a:xfrm>
          <a:prstGeom prst="roundRect">
            <a:avLst>
              <a:gd name="adj" fmla="val 3952"/>
            </a:avLst>
          </a:prstGeom>
          <a:solidFill>
            <a:srgbClr val="283157"/>
          </a:solidFill>
          <a:ln w="7620">
            <a:solidFill>
              <a:srgbClr val="414A70"/>
            </a:solidFill>
            <a:prstDash val="solid"/>
          </a:ln>
        </p:spPr>
      </p:sp>
      <p:sp>
        <p:nvSpPr>
          <p:cNvPr id="7" name="Text 5"/>
          <p:cNvSpPr/>
          <p:nvPr/>
        </p:nvSpPr>
        <p:spPr>
          <a:xfrm>
            <a:off x="7663101" y="227742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SanPham</a:t>
            </a:r>
            <a:endParaRPr lang="en-US" sz="2200" dirty="0"/>
          </a:p>
        </p:txBody>
      </p:sp>
      <p:sp>
        <p:nvSpPr>
          <p:cNvPr id="8" name="Text 6"/>
          <p:cNvSpPr/>
          <p:nvPr/>
        </p:nvSpPr>
        <p:spPr>
          <a:xfrm>
            <a:off x="7663101" y="2767846"/>
            <a:ext cx="5939195" cy="1451610"/>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Quản lý chi tiết từng sản phẩm trong quán. Thuộc tính: MaSanPham (NVARCHAR), TenSanPham (NVARCHAR), Gia (DECIMAL), SoLuong (INT), MaDanhMuc (INT).</a:t>
            </a:r>
            <a:endParaRPr lang="en-US" sz="1750" dirty="0"/>
          </a:p>
        </p:txBody>
      </p:sp>
      <p:sp>
        <p:nvSpPr>
          <p:cNvPr id="9" name="Shape 7"/>
          <p:cNvSpPr/>
          <p:nvPr/>
        </p:nvSpPr>
        <p:spPr>
          <a:xfrm>
            <a:off x="793790" y="4680704"/>
            <a:ext cx="6408063" cy="2410897"/>
          </a:xfrm>
          <a:prstGeom prst="roundRect">
            <a:avLst>
              <a:gd name="adj" fmla="val 3952"/>
            </a:avLst>
          </a:prstGeom>
          <a:solidFill>
            <a:srgbClr val="283157"/>
          </a:solidFill>
          <a:ln w="7620">
            <a:solidFill>
              <a:srgbClr val="414A70"/>
            </a:solidFill>
            <a:prstDash val="solid"/>
          </a:ln>
        </p:spPr>
      </p:sp>
      <p:sp>
        <p:nvSpPr>
          <p:cNvPr id="10" name="Text 8"/>
          <p:cNvSpPr/>
          <p:nvPr/>
        </p:nvSpPr>
        <p:spPr>
          <a:xfrm>
            <a:off x="1028224" y="491513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Ban</a:t>
            </a:r>
            <a:endParaRPr lang="en-US" sz="2200" dirty="0"/>
          </a:p>
        </p:txBody>
      </p:sp>
      <p:sp>
        <p:nvSpPr>
          <p:cNvPr id="11" name="Text 9"/>
          <p:cNvSpPr/>
          <p:nvPr/>
        </p:nvSpPr>
        <p:spPr>
          <a:xfrm>
            <a:off x="1028224" y="5405557"/>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Quản lý thông tin các bàn tại quán. Thuộc tính: MaBan (INT), TenBan (NVARCHAR), TrangThai (NVARCHAR).</a:t>
            </a:r>
            <a:endParaRPr lang="en-US" sz="1750" dirty="0"/>
          </a:p>
        </p:txBody>
      </p:sp>
      <p:sp>
        <p:nvSpPr>
          <p:cNvPr id="12" name="Shape 10"/>
          <p:cNvSpPr/>
          <p:nvPr/>
        </p:nvSpPr>
        <p:spPr>
          <a:xfrm>
            <a:off x="7428667" y="4680704"/>
            <a:ext cx="6408063" cy="2410897"/>
          </a:xfrm>
          <a:prstGeom prst="roundRect">
            <a:avLst>
              <a:gd name="adj" fmla="val 3952"/>
            </a:avLst>
          </a:prstGeom>
          <a:solidFill>
            <a:srgbClr val="283157"/>
          </a:solidFill>
          <a:ln w="7620">
            <a:solidFill>
              <a:srgbClr val="414A70"/>
            </a:solidFill>
            <a:prstDash val="solid"/>
          </a:ln>
        </p:spPr>
      </p:sp>
      <p:sp>
        <p:nvSpPr>
          <p:cNvPr id="13" name="Text 11"/>
          <p:cNvSpPr/>
          <p:nvPr/>
        </p:nvSpPr>
        <p:spPr>
          <a:xfrm>
            <a:off x="7663101" y="491513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Orders</a:t>
            </a:r>
            <a:endParaRPr lang="en-US" sz="2200" dirty="0"/>
          </a:p>
        </p:txBody>
      </p:sp>
      <p:sp>
        <p:nvSpPr>
          <p:cNvPr id="14" name="Text 12"/>
          <p:cNvSpPr/>
          <p:nvPr/>
        </p:nvSpPr>
        <p:spPr>
          <a:xfrm>
            <a:off x="7663101" y="5405557"/>
            <a:ext cx="5939195" cy="1451610"/>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Quản lý hóa đơn và các chi tiết đơn hàng. Thuộc tính: MaDonHang (INT), MaBan (INT), MaSanPham (NVARCHAR), SoLuong (INT), Gia (DECIMAL), ThanhTien (Computed), NgayLap (DATETIME).</a:t>
            </a:r>
            <a:endParaRPr lang="en-US" sz="1750" dirty="0"/>
          </a:p>
        </p:txBody>
      </p:sp>
      <p:sp>
        <p:nvSpPr>
          <p:cNvPr id="15" name="Shape 13"/>
          <p:cNvSpPr/>
          <p:nvPr/>
        </p:nvSpPr>
        <p:spPr>
          <a:xfrm>
            <a:off x="793790" y="7318415"/>
            <a:ext cx="6408063" cy="2773799"/>
          </a:xfrm>
          <a:prstGeom prst="roundRect">
            <a:avLst>
              <a:gd name="adj" fmla="val 3435"/>
            </a:avLst>
          </a:prstGeom>
          <a:solidFill>
            <a:srgbClr val="283157"/>
          </a:solidFill>
          <a:ln w="7620">
            <a:solidFill>
              <a:srgbClr val="414A70"/>
            </a:solidFill>
            <a:prstDash val="solid"/>
          </a:ln>
        </p:spPr>
      </p:sp>
      <p:sp>
        <p:nvSpPr>
          <p:cNvPr id="16" name="Text 14"/>
          <p:cNvSpPr/>
          <p:nvPr/>
        </p:nvSpPr>
        <p:spPr>
          <a:xfrm>
            <a:off x="1028224" y="755284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VaiTro</a:t>
            </a:r>
            <a:endParaRPr lang="en-US" sz="2200" dirty="0"/>
          </a:p>
        </p:txBody>
      </p:sp>
      <p:sp>
        <p:nvSpPr>
          <p:cNvPr id="17" name="Text 15"/>
          <p:cNvSpPr/>
          <p:nvPr/>
        </p:nvSpPr>
        <p:spPr>
          <a:xfrm>
            <a:off x="1028224" y="8043267"/>
            <a:ext cx="5939195" cy="725805"/>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Danh sách vai trò trong hệ thống. Thuộc tính: Id (INT), TenVaiTro (NVARCHAR).</a:t>
            </a:r>
            <a:endParaRPr lang="en-US" sz="1750" dirty="0"/>
          </a:p>
        </p:txBody>
      </p:sp>
      <p:sp>
        <p:nvSpPr>
          <p:cNvPr id="18" name="Shape 16"/>
          <p:cNvSpPr/>
          <p:nvPr/>
        </p:nvSpPr>
        <p:spPr>
          <a:xfrm>
            <a:off x="7428667" y="7318415"/>
            <a:ext cx="6408063" cy="2773799"/>
          </a:xfrm>
          <a:prstGeom prst="roundRect">
            <a:avLst>
              <a:gd name="adj" fmla="val 3435"/>
            </a:avLst>
          </a:prstGeom>
          <a:solidFill>
            <a:srgbClr val="283157"/>
          </a:solidFill>
          <a:ln w="7620">
            <a:solidFill>
              <a:srgbClr val="414A70"/>
            </a:solidFill>
            <a:prstDash val="solid"/>
          </a:ln>
        </p:spPr>
      </p:sp>
      <p:sp>
        <p:nvSpPr>
          <p:cNvPr id="19" name="Text 17"/>
          <p:cNvSpPr/>
          <p:nvPr/>
        </p:nvSpPr>
        <p:spPr>
          <a:xfrm>
            <a:off x="7663101" y="755284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Users</a:t>
            </a:r>
            <a:endParaRPr lang="en-US" sz="2200" dirty="0"/>
          </a:p>
        </p:txBody>
      </p:sp>
      <p:sp>
        <p:nvSpPr>
          <p:cNvPr id="20" name="Text 18"/>
          <p:cNvSpPr/>
          <p:nvPr/>
        </p:nvSpPr>
        <p:spPr>
          <a:xfrm>
            <a:off x="7663101" y="8043267"/>
            <a:ext cx="5939195" cy="1814512"/>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Quản lý tài khoản người dùng. Thuộc tính: Id (INT), Username (NVARCHAR), Password (NVARCHAR), VaiTroId (INT), Email (NVARCHAR), HoTen (NVARCHAR), GioiTinh (TINYINT), Luong (DECIMAL), DienThoai (NVARCHAR), DiaChi (NVARCHAR).</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793790" y="170438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V. Giao diện đề xuất</a:t>
            </a:r>
            <a:endParaRPr lang="en-US" sz="4450" dirty="0"/>
          </a:p>
        </p:txBody>
      </p:sp>
      <p:pic>
        <p:nvPicPr>
          <p:cNvPr id="4" name="Image 1" descr="preencoded.png"/>
          <p:cNvPicPr>
            <a:picLocks noChangeAspect="1"/>
          </p:cNvPicPr>
          <p:nvPr/>
        </p:nvPicPr>
        <p:blipFill>
          <a:blip r:embed="rId4"/>
          <a:stretch>
            <a:fillRect/>
          </a:stretch>
        </p:blipFill>
        <p:spPr>
          <a:xfrm>
            <a:off x="793790" y="2753320"/>
            <a:ext cx="566976" cy="566976"/>
          </a:xfrm>
          <a:prstGeom prst="rect">
            <a:avLst/>
          </a:prstGeom>
        </p:spPr>
      </p:pic>
      <p:sp>
        <p:nvSpPr>
          <p:cNvPr id="5" name="Text 1"/>
          <p:cNvSpPr/>
          <p:nvPr/>
        </p:nvSpPr>
        <p:spPr>
          <a:xfrm>
            <a:off x="793790" y="35471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Trang đăng nhập</a:t>
            </a:r>
            <a:endParaRPr lang="en-US" sz="2200" dirty="0"/>
          </a:p>
        </p:txBody>
      </p:sp>
      <p:sp>
        <p:nvSpPr>
          <p:cNvPr id="6" name="Text 2"/>
          <p:cNvSpPr/>
          <p:nvPr/>
        </p:nvSpPr>
        <p:spPr>
          <a:xfrm>
            <a:off x="793790" y="4037528"/>
            <a:ext cx="3608070" cy="1451610"/>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Form đơn giản gồm tên đăng nhập, mật khẩu và nút "Đăng nhập". Có nút "Đăng ký" dành cho quản lý.</a:t>
            </a:r>
            <a:endParaRPr lang="en-US" sz="1750" dirty="0"/>
          </a:p>
        </p:txBody>
      </p:sp>
      <p:pic>
        <p:nvPicPr>
          <p:cNvPr id="7" name="Image 2" descr="preencoded.png"/>
          <p:cNvPicPr>
            <a:picLocks noChangeAspect="1"/>
          </p:cNvPicPr>
          <p:nvPr/>
        </p:nvPicPr>
        <p:blipFill>
          <a:blip r:embed="rId5"/>
          <a:stretch>
            <a:fillRect/>
          </a:stretch>
        </p:blipFill>
        <p:spPr>
          <a:xfrm>
            <a:off x="4742021" y="2753320"/>
            <a:ext cx="566976" cy="566976"/>
          </a:xfrm>
          <a:prstGeom prst="rect">
            <a:avLst/>
          </a:prstGeom>
        </p:spPr>
      </p:pic>
      <p:sp>
        <p:nvSpPr>
          <p:cNvPr id="8" name="Text 3"/>
          <p:cNvSpPr/>
          <p:nvPr/>
        </p:nvSpPr>
        <p:spPr>
          <a:xfrm>
            <a:off x="4742021" y="354711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Trang bán hàng</a:t>
            </a:r>
            <a:endParaRPr lang="en-US" sz="2200" dirty="0"/>
          </a:p>
        </p:txBody>
      </p:sp>
      <p:sp>
        <p:nvSpPr>
          <p:cNvPr id="9" name="Text 4"/>
          <p:cNvSpPr/>
          <p:nvPr/>
        </p:nvSpPr>
        <p:spPr>
          <a:xfrm>
            <a:off x="4742021" y="4037528"/>
            <a:ext cx="3608189" cy="1814512"/>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Danh sách bàn hiển thị theo trạng thái. Danh mục sản phẩm theo loại, hiển thị giá tiền. Khu vực hóa đơn để xem thông tin chi tiết và tổng tiền.</a:t>
            </a:r>
            <a:endParaRPr lang="en-US" sz="1750" dirty="0"/>
          </a:p>
        </p:txBody>
      </p:sp>
      <p:pic>
        <p:nvPicPr>
          <p:cNvPr id="10" name="Image 3" descr="preencoded.png"/>
          <p:cNvPicPr>
            <a:picLocks noChangeAspect="1"/>
          </p:cNvPicPr>
          <p:nvPr/>
        </p:nvPicPr>
        <p:blipFill>
          <a:blip r:embed="rId6"/>
          <a:stretch>
            <a:fillRect/>
          </a:stretch>
        </p:blipFill>
        <p:spPr>
          <a:xfrm>
            <a:off x="793790" y="6532483"/>
            <a:ext cx="566976" cy="566976"/>
          </a:xfrm>
          <a:prstGeom prst="rect">
            <a:avLst/>
          </a:prstGeom>
        </p:spPr>
      </p:pic>
      <p:sp>
        <p:nvSpPr>
          <p:cNvPr id="11" name="Text 5"/>
          <p:cNvSpPr/>
          <p:nvPr/>
        </p:nvSpPr>
        <p:spPr>
          <a:xfrm>
            <a:off x="793790" y="732627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Quản lý sản phẩm</a:t>
            </a:r>
            <a:endParaRPr lang="en-US" sz="2200" dirty="0"/>
          </a:p>
        </p:txBody>
      </p:sp>
      <p:sp>
        <p:nvSpPr>
          <p:cNvPr id="12" name="Text 6"/>
          <p:cNvSpPr/>
          <p:nvPr/>
        </p:nvSpPr>
        <p:spPr>
          <a:xfrm>
            <a:off x="793790" y="7816691"/>
            <a:ext cx="3608070" cy="1451610"/>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Form nhập liệu gồm tên sản phẩm, giá và danh mục. Danh sách sản phẩm hiển thị dưới dạng bảng.</a:t>
            </a:r>
            <a:endParaRPr lang="en-US" sz="1750" dirty="0"/>
          </a:p>
        </p:txBody>
      </p:sp>
      <p:pic>
        <p:nvPicPr>
          <p:cNvPr id="13" name="Image 4" descr="preencoded.png"/>
          <p:cNvPicPr>
            <a:picLocks noChangeAspect="1"/>
          </p:cNvPicPr>
          <p:nvPr/>
        </p:nvPicPr>
        <p:blipFill>
          <a:blip r:embed="rId7"/>
          <a:stretch>
            <a:fillRect/>
          </a:stretch>
        </p:blipFill>
        <p:spPr>
          <a:xfrm>
            <a:off x="4742021" y="6532483"/>
            <a:ext cx="566976" cy="566976"/>
          </a:xfrm>
          <a:prstGeom prst="rect">
            <a:avLst/>
          </a:prstGeom>
        </p:spPr>
      </p:pic>
      <p:sp>
        <p:nvSpPr>
          <p:cNvPr id="14" name="Text 7"/>
          <p:cNvSpPr/>
          <p:nvPr/>
        </p:nvSpPr>
        <p:spPr>
          <a:xfrm>
            <a:off x="4742021" y="732627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Quản lý nhân viên</a:t>
            </a:r>
            <a:endParaRPr lang="en-US" sz="2200" dirty="0"/>
          </a:p>
        </p:txBody>
      </p:sp>
      <p:sp>
        <p:nvSpPr>
          <p:cNvPr id="15" name="Text 8"/>
          <p:cNvSpPr/>
          <p:nvPr/>
        </p:nvSpPr>
        <p:spPr>
          <a:xfrm>
            <a:off x="4742021" y="7816691"/>
            <a:ext cx="3608189" cy="1451610"/>
          </a:xfrm>
          <a:prstGeom prst="rect">
            <a:avLst/>
          </a:prstGeom>
          <a:noFill/>
          <a:ln/>
        </p:spPr>
        <p:txBody>
          <a:bodyPr wrap="squar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Form nhập liệu để thêm hoặc chỉnh sửa thông tin nhân viên. Bảng danh sách nhân viên hiện có.</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42605"/>
            <a:ext cx="8455581"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VI. Mối Quan Hệ Giữa Các Bảng</a:t>
            </a:r>
            <a:endParaRPr lang="en-US" sz="4450" dirty="0"/>
          </a:p>
        </p:txBody>
      </p:sp>
      <p:pic>
        <p:nvPicPr>
          <p:cNvPr id="3" name="Image 0" descr="preencoded.png"/>
          <p:cNvPicPr>
            <a:picLocks noChangeAspect="1"/>
          </p:cNvPicPr>
          <p:nvPr/>
        </p:nvPicPr>
        <p:blipFill>
          <a:blip r:embed="rId3"/>
          <a:stretch>
            <a:fillRect/>
          </a:stretch>
        </p:blipFill>
        <p:spPr>
          <a:xfrm>
            <a:off x="3516392" y="2005012"/>
            <a:ext cx="1075968" cy="1306949"/>
          </a:xfrm>
          <a:prstGeom prst="rect">
            <a:avLst/>
          </a:prstGeom>
        </p:spPr>
      </p:pic>
      <p:sp>
        <p:nvSpPr>
          <p:cNvPr id="4" name="Text 1"/>
          <p:cNvSpPr/>
          <p:nvPr/>
        </p:nvSpPr>
        <p:spPr>
          <a:xfrm>
            <a:off x="3989308" y="2593658"/>
            <a:ext cx="130016" cy="453509"/>
          </a:xfrm>
          <a:prstGeom prst="rect">
            <a:avLst/>
          </a:prstGeom>
          <a:noFill/>
          <a:ln/>
        </p:spPr>
        <p:txBody>
          <a:bodyPr wrap="none" lIns="0" tIns="0" rIns="0" bIns="0" rtlCol="0" anchor="t"/>
          <a:lstStyle/>
          <a:p>
            <a:pPr marL="0" indent="0" algn="ctr">
              <a:lnSpc>
                <a:spcPts val="3550"/>
              </a:lnSpc>
              <a:buNone/>
            </a:pPr>
            <a:r>
              <a:rPr lang="en-US" sz="2200" dirty="0">
                <a:solidFill>
                  <a:srgbClr val="EBECEF"/>
                </a:solidFill>
                <a:latin typeface="Fraunces Medium" pitchFamily="34" charset="0"/>
                <a:ea typeface="Fraunces Medium" pitchFamily="34" charset="-122"/>
                <a:cs typeface="Fraunces Medium" pitchFamily="34" charset="-120"/>
              </a:rPr>
              <a:t>1</a:t>
            </a:r>
            <a:endParaRPr lang="en-US" sz="2200" dirty="0"/>
          </a:p>
        </p:txBody>
      </p:sp>
      <p:sp>
        <p:nvSpPr>
          <p:cNvPr id="5" name="Text 2"/>
          <p:cNvSpPr/>
          <p:nvPr/>
        </p:nvSpPr>
        <p:spPr>
          <a:xfrm>
            <a:off x="4819174" y="2231827"/>
            <a:ext cx="1316117"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DanhMuc</a:t>
            </a:r>
            <a:endParaRPr lang="en-US" sz="2200" dirty="0"/>
          </a:p>
        </p:txBody>
      </p:sp>
      <p:sp>
        <p:nvSpPr>
          <p:cNvPr id="6" name="Text 3"/>
          <p:cNvSpPr/>
          <p:nvPr/>
        </p:nvSpPr>
        <p:spPr>
          <a:xfrm>
            <a:off x="4819174" y="2722245"/>
            <a:ext cx="1316117"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1-N</a:t>
            </a:r>
            <a:endParaRPr lang="en-US" sz="1750" dirty="0"/>
          </a:p>
        </p:txBody>
      </p:sp>
      <p:sp>
        <p:nvSpPr>
          <p:cNvPr id="7" name="Shape 4"/>
          <p:cNvSpPr/>
          <p:nvPr/>
        </p:nvSpPr>
        <p:spPr>
          <a:xfrm>
            <a:off x="4649033" y="3325058"/>
            <a:ext cx="9130903" cy="15240"/>
          </a:xfrm>
          <a:prstGeom prst="roundRect">
            <a:avLst>
              <a:gd name="adj" fmla="val 625116"/>
            </a:avLst>
          </a:prstGeom>
          <a:solidFill>
            <a:srgbClr val="414A70"/>
          </a:solidFill>
          <a:ln/>
        </p:spPr>
      </p:sp>
      <p:pic>
        <p:nvPicPr>
          <p:cNvPr id="8" name="Image 1" descr="preencoded.png"/>
          <p:cNvPicPr>
            <a:picLocks noChangeAspect="1"/>
          </p:cNvPicPr>
          <p:nvPr/>
        </p:nvPicPr>
        <p:blipFill>
          <a:blip r:embed="rId4"/>
          <a:stretch>
            <a:fillRect/>
          </a:stretch>
        </p:blipFill>
        <p:spPr>
          <a:xfrm>
            <a:off x="2978348" y="3368635"/>
            <a:ext cx="2152055" cy="1306949"/>
          </a:xfrm>
          <a:prstGeom prst="rect">
            <a:avLst/>
          </a:prstGeom>
        </p:spPr>
      </p:pic>
      <p:sp>
        <p:nvSpPr>
          <p:cNvPr id="9" name="Text 5"/>
          <p:cNvSpPr/>
          <p:nvPr/>
        </p:nvSpPr>
        <p:spPr>
          <a:xfrm>
            <a:off x="3968472" y="3795355"/>
            <a:ext cx="171807" cy="453509"/>
          </a:xfrm>
          <a:prstGeom prst="rect">
            <a:avLst/>
          </a:prstGeom>
          <a:noFill/>
          <a:ln/>
        </p:spPr>
        <p:txBody>
          <a:bodyPr wrap="none" lIns="0" tIns="0" rIns="0" bIns="0" rtlCol="0" anchor="t"/>
          <a:lstStyle/>
          <a:p>
            <a:pPr marL="0" indent="0" algn="ctr">
              <a:lnSpc>
                <a:spcPts val="3550"/>
              </a:lnSpc>
              <a:buNone/>
            </a:pPr>
            <a:r>
              <a:rPr lang="en-US" sz="2200" dirty="0">
                <a:solidFill>
                  <a:srgbClr val="EBECEF"/>
                </a:solidFill>
                <a:latin typeface="Fraunces Medium" pitchFamily="34" charset="0"/>
                <a:ea typeface="Fraunces Medium" pitchFamily="34" charset="-122"/>
                <a:cs typeface="Fraunces Medium" pitchFamily="34" charset="-120"/>
              </a:rPr>
              <a:t>2</a:t>
            </a:r>
            <a:endParaRPr lang="en-US" sz="2200" dirty="0"/>
          </a:p>
        </p:txBody>
      </p:sp>
      <p:sp>
        <p:nvSpPr>
          <p:cNvPr id="10" name="Text 6"/>
          <p:cNvSpPr/>
          <p:nvPr/>
        </p:nvSpPr>
        <p:spPr>
          <a:xfrm>
            <a:off x="5357217" y="3595449"/>
            <a:ext cx="1301591"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SanPham</a:t>
            </a:r>
            <a:endParaRPr lang="en-US" sz="2200" dirty="0"/>
          </a:p>
        </p:txBody>
      </p:sp>
      <p:sp>
        <p:nvSpPr>
          <p:cNvPr id="11" name="Text 7"/>
          <p:cNvSpPr/>
          <p:nvPr/>
        </p:nvSpPr>
        <p:spPr>
          <a:xfrm>
            <a:off x="5357217" y="4085868"/>
            <a:ext cx="1301591"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1-N</a:t>
            </a:r>
            <a:endParaRPr lang="en-US" sz="1750" dirty="0"/>
          </a:p>
        </p:txBody>
      </p:sp>
      <p:sp>
        <p:nvSpPr>
          <p:cNvPr id="12" name="Shape 8"/>
          <p:cNvSpPr/>
          <p:nvPr/>
        </p:nvSpPr>
        <p:spPr>
          <a:xfrm>
            <a:off x="5187077" y="4688681"/>
            <a:ext cx="8592860" cy="15240"/>
          </a:xfrm>
          <a:prstGeom prst="roundRect">
            <a:avLst>
              <a:gd name="adj" fmla="val 625116"/>
            </a:avLst>
          </a:prstGeom>
          <a:solidFill>
            <a:srgbClr val="414A70"/>
          </a:solidFill>
          <a:ln/>
        </p:spPr>
      </p:sp>
      <p:pic>
        <p:nvPicPr>
          <p:cNvPr id="13" name="Image 2" descr="preencoded.png"/>
          <p:cNvPicPr>
            <a:picLocks noChangeAspect="1"/>
          </p:cNvPicPr>
          <p:nvPr/>
        </p:nvPicPr>
        <p:blipFill>
          <a:blip r:embed="rId5"/>
          <a:stretch>
            <a:fillRect/>
          </a:stretch>
        </p:blipFill>
        <p:spPr>
          <a:xfrm>
            <a:off x="2440424" y="4732258"/>
            <a:ext cx="3228022" cy="1306949"/>
          </a:xfrm>
          <a:prstGeom prst="rect">
            <a:avLst/>
          </a:prstGeom>
        </p:spPr>
      </p:pic>
      <p:sp>
        <p:nvSpPr>
          <p:cNvPr id="14" name="Text 9"/>
          <p:cNvSpPr/>
          <p:nvPr/>
        </p:nvSpPr>
        <p:spPr>
          <a:xfrm>
            <a:off x="3976211" y="5158978"/>
            <a:ext cx="156448" cy="453509"/>
          </a:xfrm>
          <a:prstGeom prst="rect">
            <a:avLst/>
          </a:prstGeom>
          <a:noFill/>
          <a:ln/>
        </p:spPr>
        <p:txBody>
          <a:bodyPr wrap="none" lIns="0" tIns="0" rIns="0" bIns="0" rtlCol="0" anchor="t"/>
          <a:lstStyle/>
          <a:p>
            <a:pPr marL="0" indent="0" algn="ctr">
              <a:lnSpc>
                <a:spcPts val="3550"/>
              </a:lnSpc>
              <a:buNone/>
            </a:pPr>
            <a:r>
              <a:rPr lang="en-US" sz="2200" dirty="0">
                <a:solidFill>
                  <a:srgbClr val="EBECEF"/>
                </a:solidFill>
                <a:latin typeface="Fraunces Medium" pitchFamily="34" charset="0"/>
                <a:ea typeface="Fraunces Medium" pitchFamily="34" charset="-122"/>
                <a:cs typeface="Fraunces Medium" pitchFamily="34" charset="-120"/>
              </a:rPr>
              <a:t>3</a:t>
            </a:r>
            <a:endParaRPr lang="en-US" sz="2200" dirty="0"/>
          </a:p>
        </p:txBody>
      </p:sp>
      <p:sp>
        <p:nvSpPr>
          <p:cNvPr id="15" name="Text 10"/>
          <p:cNvSpPr/>
          <p:nvPr/>
        </p:nvSpPr>
        <p:spPr>
          <a:xfrm>
            <a:off x="5895261" y="4959072"/>
            <a:ext cx="946190"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Orders</a:t>
            </a:r>
            <a:endParaRPr lang="en-US" sz="2200" dirty="0"/>
          </a:p>
        </p:txBody>
      </p:sp>
      <p:sp>
        <p:nvSpPr>
          <p:cNvPr id="16" name="Text 11"/>
          <p:cNvSpPr/>
          <p:nvPr/>
        </p:nvSpPr>
        <p:spPr>
          <a:xfrm>
            <a:off x="5895261" y="5449491"/>
            <a:ext cx="946190"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1-N</a:t>
            </a:r>
            <a:endParaRPr lang="en-US" sz="1750" dirty="0"/>
          </a:p>
        </p:txBody>
      </p:sp>
      <p:sp>
        <p:nvSpPr>
          <p:cNvPr id="17" name="Shape 12"/>
          <p:cNvSpPr/>
          <p:nvPr/>
        </p:nvSpPr>
        <p:spPr>
          <a:xfrm>
            <a:off x="5725120" y="6052304"/>
            <a:ext cx="8054816" cy="15240"/>
          </a:xfrm>
          <a:prstGeom prst="roundRect">
            <a:avLst>
              <a:gd name="adj" fmla="val 625116"/>
            </a:avLst>
          </a:prstGeom>
          <a:solidFill>
            <a:srgbClr val="414A70"/>
          </a:solidFill>
          <a:ln/>
        </p:spPr>
      </p:sp>
      <p:pic>
        <p:nvPicPr>
          <p:cNvPr id="18" name="Image 3" descr="preencoded.png"/>
          <p:cNvPicPr>
            <a:picLocks noChangeAspect="1"/>
          </p:cNvPicPr>
          <p:nvPr/>
        </p:nvPicPr>
        <p:blipFill>
          <a:blip r:embed="rId6"/>
          <a:stretch>
            <a:fillRect/>
          </a:stretch>
        </p:blipFill>
        <p:spPr>
          <a:xfrm>
            <a:off x="1902381" y="6095881"/>
            <a:ext cx="4304109" cy="1306949"/>
          </a:xfrm>
          <a:prstGeom prst="rect">
            <a:avLst/>
          </a:prstGeom>
        </p:spPr>
      </p:pic>
      <p:sp>
        <p:nvSpPr>
          <p:cNvPr id="19" name="Text 13"/>
          <p:cNvSpPr/>
          <p:nvPr/>
        </p:nvSpPr>
        <p:spPr>
          <a:xfrm>
            <a:off x="3967758" y="6522601"/>
            <a:ext cx="173355" cy="453509"/>
          </a:xfrm>
          <a:prstGeom prst="rect">
            <a:avLst/>
          </a:prstGeom>
          <a:noFill/>
          <a:ln/>
        </p:spPr>
        <p:txBody>
          <a:bodyPr wrap="none" lIns="0" tIns="0" rIns="0" bIns="0" rtlCol="0" anchor="t"/>
          <a:lstStyle/>
          <a:p>
            <a:pPr marL="0" indent="0" algn="ctr">
              <a:lnSpc>
                <a:spcPts val="3550"/>
              </a:lnSpc>
              <a:buNone/>
            </a:pPr>
            <a:r>
              <a:rPr lang="en-US" sz="2200" dirty="0">
                <a:solidFill>
                  <a:srgbClr val="EBECEF"/>
                </a:solidFill>
                <a:latin typeface="Fraunces Medium" pitchFamily="34" charset="0"/>
                <a:ea typeface="Fraunces Medium" pitchFamily="34" charset="-122"/>
                <a:cs typeface="Fraunces Medium" pitchFamily="34" charset="-120"/>
              </a:rPr>
              <a:t>4</a:t>
            </a:r>
            <a:endParaRPr lang="en-US" sz="2200" dirty="0"/>
          </a:p>
        </p:txBody>
      </p:sp>
      <p:sp>
        <p:nvSpPr>
          <p:cNvPr id="20" name="Text 14"/>
          <p:cNvSpPr/>
          <p:nvPr/>
        </p:nvSpPr>
        <p:spPr>
          <a:xfrm>
            <a:off x="6433304" y="6322695"/>
            <a:ext cx="531614"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Ban</a:t>
            </a:r>
            <a:endParaRPr lang="en-US" sz="2200" dirty="0"/>
          </a:p>
        </p:txBody>
      </p:sp>
      <p:sp>
        <p:nvSpPr>
          <p:cNvPr id="21" name="Text 15"/>
          <p:cNvSpPr/>
          <p:nvPr/>
        </p:nvSpPr>
        <p:spPr>
          <a:xfrm>
            <a:off x="6433304" y="6813113"/>
            <a:ext cx="531614"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1-N</a:t>
            </a:r>
            <a:endParaRPr lang="en-US" sz="1750" dirty="0"/>
          </a:p>
        </p:txBody>
      </p:sp>
      <p:sp>
        <p:nvSpPr>
          <p:cNvPr id="22" name="Shape 16"/>
          <p:cNvSpPr/>
          <p:nvPr/>
        </p:nvSpPr>
        <p:spPr>
          <a:xfrm>
            <a:off x="6263164" y="7415927"/>
            <a:ext cx="7516773" cy="15240"/>
          </a:xfrm>
          <a:prstGeom prst="roundRect">
            <a:avLst>
              <a:gd name="adj" fmla="val 625116"/>
            </a:avLst>
          </a:prstGeom>
          <a:solidFill>
            <a:srgbClr val="414A70"/>
          </a:solidFill>
          <a:ln/>
        </p:spPr>
      </p:sp>
      <p:pic>
        <p:nvPicPr>
          <p:cNvPr id="23" name="Image 4" descr="preencoded.png"/>
          <p:cNvPicPr>
            <a:picLocks noChangeAspect="1"/>
          </p:cNvPicPr>
          <p:nvPr/>
        </p:nvPicPr>
        <p:blipFill>
          <a:blip r:embed="rId7"/>
          <a:stretch>
            <a:fillRect/>
          </a:stretch>
        </p:blipFill>
        <p:spPr>
          <a:xfrm>
            <a:off x="1364337" y="7459504"/>
            <a:ext cx="5380077" cy="1306949"/>
          </a:xfrm>
          <a:prstGeom prst="rect">
            <a:avLst/>
          </a:prstGeom>
        </p:spPr>
      </p:pic>
      <p:sp>
        <p:nvSpPr>
          <p:cNvPr id="24" name="Text 17"/>
          <p:cNvSpPr/>
          <p:nvPr/>
        </p:nvSpPr>
        <p:spPr>
          <a:xfrm>
            <a:off x="3972639" y="7886224"/>
            <a:ext cx="163235" cy="453509"/>
          </a:xfrm>
          <a:prstGeom prst="rect">
            <a:avLst/>
          </a:prstGeom>
          <a:noFill/>
          <a:ln/>
        </p:spPr>
        <p:txBody>
          <a:bodyPr wrap="none" lIns="0" tIns="0" rIns="0" bIns="0" rtlCol="0" anchor="t"/>
          <a:lstStyle/>
          <a:p>
            <a:pPr marL="0" indent="0" algn="ctr">
              <a:lnSpc>
                <a:spcPts val="3550"/>
              </a:lnSpc>
              <a:buNone/>
            </a:pPr>
            <a:r>
              <a:rPr lang="en-US" sz="2200" dirty="0">
                <a:solidFill>
                  <a:srgbClr val="EBECEF"/>
                </a:solidFill>
                <a:latin typeface="Fraunces Medium" pitchFamily="34" charset="0"/>
                <a:ea typeface="Fraunces Medium" pitchFamily="34" charset="-122"/>
                <a:cs typeface="Fraunces Medium" pitchFamily="34" charset="-120"/>
              </a:rPr>
              <a:t>5</a:t>
            </a:r>
            <a:endParaRPr lang="en-US" sz="2200" dirty="0"/>
          </a:p>
        </p:txBody>
      </p:sp>
      <p:sp>
        <p:nvSpPr>
          <p:cNvPr id="25" name="Text 18"/>
          <p:cNvSpPr/>
          <p:nvPr/>
        </p:nvSpPr>
        <p:spPr>
          <a:xfrm>
            <a:off x="6971228" y="7686318"/>
            <a:ext cx="91499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VaiTro</a:t>
            </a:r>
            <a:endParaRPr lang="en-US" sz="2200" dirty="0"/>
          </a:p>
        </p:txBody>
      </p:sp>
      <p:sp>
        <p:nvSpPr>
          <p:cNvPr id="26" name="Text 19"/>
          <p:cNvSpPr/>
          <p:nvPr/>
        </p:nvSpPr>
        <p:spPr>
          <a:xfrm>
            <a:off x="6971228" y="8176736"/>
            <a:ext cx="914995" cy="362903"/>
          </a:xfrm>
          <a:prstGeom prst="rect">
            <a:avLst/>
          </a:prstGeom>
          <a:noFill/>
          <a:ln/>
        </p:spPr>
        <p:txBody>
          <a:bodyPr wrap="none" lIns="0" tIns="0" rIns="0" bIns="0" rtlCol="0" anchor="t"/>
          <a:lstStyle/>
          <a:p>
            <a:pPr marL="0" indent="0" algn="l">
              <a:lnSpc>
                <a:spcPts val="2850"/>
              </a:lnSpc>
              <a:buNone/>
            </a:pPr>
            <a:r>
              <a:rPr lang="en-US" sz="1750" dirty="0">
                <a:solidFill>
                  <a:srgbClr val="EBECEF"/>
                </a:solidFill>
                <a:latin typeface="Epilogue" pitchFamily="34" charset="0"/>
                <a:ea typeface="Epilogue" pitchFamily="34" charset="-122"/>
                <a:cs typeface="Epilogue" pitchFamily="34" charset="-120"/>
              </a:rPr>
              <a:t>1-N</a:t>
            </a:r>
            <a:endParaRPr lang="en-US" sz="1750" dirty="0"/>
          </a:p>
        </p:txBody>
      </p:sp>
      <p:sp>
        <p:nvSpPr>
          <p:cNvPr id="27" name="Shape 20"/>
          <p:cNvSpPr/>
          <p:nvPr/>
        </p:nvSpPr>
        <p:spPr>
          <a:xfrm>
            <a:off x="6801088" y="8779550"/>
            <a:ext cx="6978848" cy="15240"/>
          </a:xfrm>
          <a:prstGeom prst="roundRect">
            <a:avLst>
              <a:gd name="adj" fmla="val 625116"/>
            </a:avLst>
          </a:prstGeom>
          <a:solidFill>
            <a:srgbClr val="414A70"/>
          </a:solidFill>
          <a:ln/>
        </p:spPr>
      </p:sp>
      <p:pic>
        <p:nvPicPr>
          <p:cNvPr id="28" name="Image 5" descr="preencoded.png"/>
          <p:cNvPicPr>
            <a:picLocks noChangeAspect="1"/>
          </p:cNvPicPr>
          <p:nvPr/>
        </p:nvPicPr>
        <p:blipFill>
          <a:blip r:embed="rId8"/>
          <a:stretch>
            <a:fillRect/>
          </a:stretch>
        </p:blipFill>
        <p:spPr>
          <a:xfrm>
            <a:off x="826294" y="8823127"/>
            <a:ext cx="6456164" cy="1306949"/>
          </a:xfrm>
          <a:prstGeom prst="rect">
            <a:avLst/>
          </a:prstGeom>
        </p:spPr>
      </p:pic>
      <p:sp>
        <p:nvSpPr>
          <p:cNvPr id="29" name="Text 21"/>
          <p:cNvSpPr/>
          <p:nvPr/>
        </p:nvSpPr>
        <p:spPr>
          <a:xfrm>
            <a:off x="3968591" y="9249847"/>
            <a:ext cx="171450" cy="453509"/>
          </a:xfrm>
          <a:prstGeom prst="rect">
            <a:avLst/>
          </a:prstGeom>
          <a:noFill/>
          <a:ln/>
        </p:spPr>
        <p:txBody>
          <a:bodyPr wrap="none" lIns="0" tIns="0" rIns="0" bIns="0" rtlCol="0" anchor="t"/>
          <a:lstStyle/>
          <a:p>
            <a:pPr marL="0" indent="0" algn="ctr">
              <a:lnSpc>
                <a:spcPts val="3550"/>
              </a:lnSpc>
              <a:buNone/>
            </a:pPr>
            <a:r>
              <a:rPr lang="en-US" sz="2200" dirty="0">
                <a:solidFill>
                  <a:srgbClr val="EBECEF"/>
                </a:solidFill>
                <a:latin typeface="Fraunces Medium" pitchFamily="34" charset="0"/>
                <a:ea typeface="Fraunces Medium" pitchFamily="34" charset="-122"/>
                <a:cs typeface="Fraunces Medium" pitchFamily="34" charset="-120"/>
              </a:rPr>
              <a:t>6</a:t>
            </a:r>
            <a:endParaRPr lang="en-US" sz="2200" dirty="0"/>
          </a:p>
        </p:txBody>
      </p:sp>
      <p:sp>
        <p:nvSpPr>
          <p:cNvPr id="30" name="Text 22"/>
          <p:cNvSpPr/>
          <p:nvPr/>
        </p:nvSpPr>
        <p:spPr>
          <a:xfrm>
            <a:off x="7509272" y="9299377"/>
            <a:ext cx="762357"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Users</a:t>
            </a:r>
            <a:endParaRPr lang="en-US" sz="2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10972800"/>
          </a:xfrm>
          <a:prstGeom prst="rect">
            <a:avLst/>
          </a:prstGeom>
        </p:spPr>
      </p:pic>
      <p:sp>
        <p:nvSpPr>
          <p:cNvPr id="3" name="Text 0"/>
          <p:cNvSpPr/>
          <p:nvPr/>
        </p:nvSpPr>
        <p:spPr>
          <a:xfrm>
            <a:off x="6280190" y="423612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Fraunces Medium" pitchFamily="34" charset="0"/>
                <a:ea typeface="Fraunces Medium" pitchFamily="34" charset="-122"/>
                <a:cs typeface="Fraunces Medium" pitchFamily="34" charset="-120"/>
              </a:rPr>
              <a:t>VII. Kết luận</a:t>
            </a:r>
            <a:endParaRPr lang="en-US" sz="4450" dirty="0"/>
          </a:p>
        </p:txBody>
      </p:sp>
      <p:sp>
        <p:nvSpPr>
          <p:cNvPr id="4" name="Text 1"/>
          <p:cNvSpPr/>
          <p:nvPr/>
        </p:nvSpPr>
        <p:spPr>
          <a:xfrm>
            <a:off x="6280190" y="528506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EBECEF"/>
                </a:solidFill>
                <a:latin typeface="Epilogue" pitchFamily="34" charset="0"/>
                <a:ea typeface="Epilogue" pitchFamily="34" charset="-122"/>
                <a:cs typeface="Epilogue" pitchFamily="34" charset="-120"/>
              </a:rPr>
              <a:t>Hệ thống này sẽ giúp quán nước giải khát quản lý hiệu quả, giảm thiểu sai sót trong quy trình bán hàng và quản lý nhân sự. Các chức năng chính đều được thiết kế nhằm đảm bảo tính tiện lợi và bảo mật.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1173</Words>
  <Application>Microsoft Office PowerPoint</Application>
  <PresentationFormat>Custom</PresentationFormat>
  <Paragraphs>96</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Fraunces Medium</vt:lpstr>
      <vt:lpstr>Epilogue</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idolhuybinz@gmail.com</cp:lastModifiedBy>
  <cp:revision>2</cp:revision>
  <dcterms:created xsi:type="dcterms:W3CDTF">2024-12-21T13:35:55Z</dcterms:created>
  <dcterms:modified xsi:type="dcterms:W3CDTF">2024-12-21T13:47:54Z</dcterms:modified>
</cp:coreProperties>
</file>